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5" r:id="rId1"/>
  </p:sldMasterIdLst>
  <p:sldIdLst>
    <p:sldId id="256" r:id="rId2"/>
    <p:sldId id="266" r:id="rId3"/>
    <p:sldId id="257" r:id="rId4"/>
    <p:sldId id="258" r:id="rId5"/>
    <p:sldId id="259" r:id="rId6"/>
    <p:sldId id="260" r:id="rId7"/>
    <p:sldId id="264" r:id="rId8"/>
    <p:sldId id="261" r:id="rId9"/>
    <p:sldId id="262" r:id="rId10"/>
    <p:sldId id="263" r:id="rId11"/>
    <p:sldId id="265" r:id="rId12"/>
    <p:sldId id="267"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40" autoAdjust="0"/>
    <p:restoredTop sz="94660"/>
  </p:normalViewPr>
  <p:slideViewPr>
    <p:cSldViewPr snapToGrid="0">
      <p:cViewPr varScale="1">
        <p:scale>
          <a:sx n="88" d="100"/>
          <a:sy n="88" d="100"/>
        </p:scale>
        <p:origin x="114" y="5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D5077894-FB75-446E-BAAA-211CA285661C}" type="datetimeFigureOut">
              <a:rPr lang="en-US" smtClean="0"/>
              <a:t>4/7/2020</a:t>
            </a:fld>
            <a:endParaRPr lang="en-US"/>
          </a:p>
        </p:txBody>
      </p:sp>
      <p:sp>
        <p:nvSpPr>
          <p:cNvPr id="5" name="Footer Placeholder 4"/>
          <p:cNvSpPr>
            <a:spLocks noGrp="1"/>
          </p:cNvSpPr>
          <p:nvPr>
            <p:ph type="ftr" sz="quarter" idx="11"/>
          </p:nvPr>
        </p:nvSpPr>
        <p:spPr>
          <a:xfrm>
            <a:off x="1371600" y="4323845"/>
            <a:ext cx="6400800" cy="365125"/>
          </a:xfrm>
        </p:spPr>
        <p:txBody>
          <a:bodyPr/>
          <a:lstStyle/>
          <a:p>
            <a:endParaRPr lang="en-US"/>
          </a:p>
        </p:txBody>
      </p:sp>
      <p:sp>
        <p:nvSpPr>
          <p:cNvPr id="6" name="Slide Number Placeholder 5"/>
          <p:cNvSpPr>
            <a:spLocks noGrp="1"/>
          </p:cNvSpPr>
          <p:nvPr>
            <p:ph type="sldNum" sz="quarter" idx="12"/>
          </p:nvPr>
        </p:nvSpPr>
        <p:spPr>
          <a:xfrm>
            <a:off x="8077200" y="1430866"/>
            <a:ext cx="2743200" cy="365125"/>
          </a:xfrm>
        </p:spPr>
        <p:txBody>
          <a:bodyPr/>
          <a:lstStyle/>
          <a:p>
            <a:fld id="{7975E181-F453-457B-B888-A8848F627BD1}" type="slidenum">
              <a:rPr lang="en-US" smtClean="0"/>
              <a:t>‹#›</a:t>
            </a:fld>
            <a:endParaRPr lang="en-US"/>
          </a:p>
        </p:txBody>
      </p:sp>
    </p:spTree>
    <p:extLst>
      <p:ext uri="{BB962C8B-B14F-4D97-AF65-F5344CB8AC3E}">
        <p14:creationId xmlns:p14="http://schemas.microsoft.com/office/powerpoint/2010/main" val="1111215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077894-FB75-446E-BAAA-211CA285661C}" type="datetimeFigureOut">
              <a:rPr lang="en-US" smtClean="0"/>
              <a:t>4/7/2020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75E181-F453-457B-B888-A8848F627BD1}" type="slidenum">
              <a:rPr lang="en-US" smtClean="0"/>
              <a:t>‹#›</a:t>
            </a:fld>
            <a:endParaRPr lang="en-US"/>
          </a:p>
        </p:txBody>
      </p:sp>
    </p:spTree>
    <p:extLst>
      <p:ext uri="{BB962C8B-B14F-4D97-AF65-F5344CB8AC3E}">
        <p14:creationId xmlns:p14="http://schemas.microsoft.com/office/powerpoint/2010/main" val="2574275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D5077894-FB75-446E-BAAA-211CA285661C}" type="datetimeFigureOut">
              <a:rPr lang="en-US" smtClean="0"/>
              <a:t>4/7/2020</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7975E181-F453-457B-B888-A8848F627BD1}" type="slidenum">
              <a:rPr lang="en-US" smtClean="0"/>
              <a:t>‹#›</a:t>
            </a:fld>
            <a:endParaRPr lang="en-US"/>
          </a:p>
        </p:txBody>
      </p:sp>
    </p:spTree>
    <p:extLst>
      <p:ext uri="{BB962C8B-B14F-4D97-AF65-F5344CB8AC3E}">
        <p14:creationId xmlns:p14="http://schemas.microsoft.com/office/powerpoint/2010/main" val="17349867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D5077894-FB75-446E-BAAA-211CA285661C}" type="datetimeFigureOut">
              <a:rPr lang="en-US" smtClean="0"/>
              <a:t>4/7/2020</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7975E181-F453-457B-B888-A8848F627BD1}" type="slidenum">
              <a:rPr lang="en-US" smtClean="0"/>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948332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D5077894-FB75-446E-BAAA-211CA285661C}" type="datetimeFigureOut">
              <a:rPr lang="en-US" smtClean="0"/>
              <a:t>4/7/2020</a:t>
            </a:fld>
            <a:endParaRPr lang="en-US"/>
          </a:p>
        </p:txBody>
      </p:sp>
      <p:sp>
        <p:nvSpPr>
          <p:cNvPr id="6" name="Footer Placeholder 5"/>
          <p:cNvSpPr>
            <a:spLocks noGrp="1"/>
          </p:cNvSpPr>
          <p:nvPr>
            <p:ph type="ftr" sz="quarter" idx="11"/>
          </p:nvPr>
        </p:nvSpPr>
        <p:spPr>
          <a:xfrm>
            <a:off x="685800" y="378883"/>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7975E181-F453-457B-B888-A8848F627BD1}" type="slidenum">
              <a:rPr lang="en-US" smtClean="0"/>
              <a:t>‹#›</a:t>
            </a:fld>
            <a:endParaRPr lang="en-US"/>
          </a:p>
        </p:txBody>
      </p:sp>
    </p:spTree>
    <p:extLst>
      <p:ext uri="{BB962C8B-B14F-4D97-AF65-F5344CB8AC3E}">
        <p14:creationId xmlns:p14="http://schemas.microsoft.com/office/powerpoint/2010/main" val="3436290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5077894-FB75-446E-BAAA-211CA285661C}" type="datetimeFigureOut">
              <a:rPr lang="en-US" smtClean="0"/>
              <a:t>4/7/2020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75E181-F453-457B-B888-A8848F627BD1}" type="slidenum">
              <a:rPr lang="en-US" smtClean="0"/>
              <a:t>‹#›</a:t>
            </a:fld>
            <a:endParaRPr lang="en-US"/>
          </a:p>
        </p:txBody>
      </p:sp>
    </p:spTree>
    <p:extLst>
      <p:ext uri="{BB962C8B-B14F-4D97-AF65-F5344CB8AC3E}">
        <p14:creationId xmlns:p14="http://schemas.microsoft.com/office/powerpoint/2010/main" val="35746771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5077894-FB75-446E-BAAA-211CA285661C}" type="datetimeFigureOut">
              <a:rPr lang="en-US" smtClean="0"/>
              <a:t>4/7/2020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75E181-F453-457B-B888-A8848F627BD1}" type="slidenum">
              <a:rPr lang="en-US" smtClean="0"/>
              <a:t>‹#›</a:t>
            </a:fld>
            <a:endParaRPr lang="en-US"/>
          </a:p>
        </p:txBody>
      </p:sp>
    </p:spTree>
    <p:extLst>
      <p:ext uri="{BB962C8B-B14F-4D97-AF65-F5344CB8AC3E}">
        <p14:creationId xmlns:p14="http://schemas.microsoft.com/office/powerpoint/2010/main" val="28981319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077894-FB75-446E-BAAA-211CA285661C}" type="datetimeFigureOut">
              <a:rPr lang="en-US" smtClean="0"/>
              <a:t>4/7/2020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75E181-F453-457B-B888-A8848F627BD1}" type="slidenum">
              <a:rPr lang="en-US" smtClean="0"/>
              <a:t>‹#›</a:t>
            </a:fld>
            <a:endParaRPr lang="en-US"/>
          </a:p>
        </p:txBody>
      </p:sp>
    </p:spTree>
    <p:extLst>
      <p:ext uri="{BB962C8B-B14F-4D97-AF65-F5344CB8AC3E}">
        <p14:creationId xmlns:p14="http://schemas.microsoft.com/office/powerpoint/2010/main" val="10491659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D5077894-FB75-446E-BAAA-211CA285661C}" type="datetimeFigureOut">
              <a:rPr lang="en-US" smtClean="0"/>
              <a:t>4/7/2020</a:t>
            </a:fld>
            <a:endParaRPr lang="en-US"/>
          </a:p>
        </p:txBody>
      </p:sp>
      <p:sp>
        <p:nvSpPr>
          <p:cNvPr id="5" name="Footer Placeholder 4"/>
          <p:cNvSpPr>
            <a:spLocks noGrp="1"/>
          </p:cNvSpPr>
          <p:nvPr>
            <p:ph type="ftr" sz="quarter" idx="11"/>
          </p:nvPr>
        </p:nvSpPr>
        <p:spPr>
          <a:xfrm>
            <a:off x="685800" y="381000"/>
            <a:ext cx="6991492" cy="36512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7975E181-F453-457B-B888-A8848F627BD1}" type="slidenum">
              <a:rPr lang="en-US" smtClean="0"/>
              <a:t>‹#›</a:t>
            </a:fld>
            <a:endParaRPr lang="en-US"/>
          </a:p>
        </p:txBody>
      </p:sp>
    </p:spTree>
    <p:extLst>
      <p:ext uri="{BB962C8B-B14F-4D97-AF65-F5344CB8AC3E}">
        <p14:creationId xmlns:p14="http://schemas.microsoft.com/office/powerpoint/2010/main" val="3749443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077894-FB75-446E-BAAA-211CA285661C}" type="datetimeFigureOut">
              <a:rPr lang="en-US" smtClean="0"/>
              <a:t>4/7/2020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75E181-F453-457B-B888-A8848F627BD1}" type="slidenum">
              <a:rPr lang="en-US" smtClean="0"/>
              <a:t>‹#›</a:t>
            </a:fld>
            <a:endParaRPr lang="en-US"/>
          </a:p>
        </p:txBody>
      </p:sp>
    </p:spTree>
    <p:extLst>
      <p:ext uri="{BB962C8B-B14F-4D97-AF65-F5344CB8AC3E}">
        <p14:creationId xmlns:p14="http://schemas.microsoft.com/office/powerpoint/2010/main" val="1423212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D5077894-FB75-446E-BAAA-211CA285661C}" type="datetimeFigureOut">
              <a:rPr lang="en-US" smtClean="0"/>
              <a:t>4/7/2020</a:t>
            </a:fld>
            <a:endParaRPr lang="en-US"/>
          </a:p>
        </p:txBody>
      </p:sp>
      <p:sp>
        <p:nvSpPr>
          <p:cNvPr id="5" name="Footer Placeholder 4"/>
          <p:cNvSpPr>
            <a:spLocks noGrp="1"/>
          </p:cNvSpPr>
          <p:nvPr>
            <p:ph type="ftr" sz="quarter" idx="11"/>
          </p:nvPr>
        </p:nvSpPr>
        <p:spPr>
          <a:xfrm>
            <a:off x="685800" y="381001"/>
            <a:ext cx="6991492" cy="36406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7975E181-F453-457B-B888-A8848F627BD1}" type="slidenum">
              <a:rPr lang="en-US" smtClean="0"/>
              <a:t>‹#›</a:t>
            </a:fld>
            <a:endParaRPr lang="en-US"/>
          </a:p>
        </p:txBody>
      </p:sp>
    </p:spTree>
    <p:extLst>
      <p:ext uri="{BB962C8B-B14F-4D97-AF65-F5344CB8AC3E}">
        <p14:creationId xmlns:p14="http://schemas.microsoft.com/office/powerpoint/2010/main" val="3116298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5077894-FB75-446E-BAAA-211CA285661C}" type="datetimeFigureOut">
              <a:rPr lang="en-US" smtClean="0"/>
              <a:t>4/7/2020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75E181-F453-457B-B888-A8848F627BD1}" type="slidenum">
              <a:rPr lang="en-US" smtClean="0"/>
              <a:t>‹#›</a:t>
            </a:fld>
            <a:endParaRPr lang="en-US"/>
          </a:p>
        </p:txBody>
      </p:sp>
    </p:spTree>
    <p:extLst>
      <p:ext uri="{BB962C8B-B14F-4D97-AF65-F5344CB8AC3E}">
        <p14:creationId xmlns:p14="http://schemas.microsoft.com/office/powerpoint/2010/main" val="1004238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5077894-FB75-446E-BAAA-211CA285661C}" type="datetimeFigureOut">
              <a:rPr lang="en-US" smtClean="0"/>
              <a:t>4/7/2020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75E181-F453-457B-B888-A8848F627BD1}" type="slidenum">
              <a:rPr lang="en-US" smtClean="0"/>
              <a:t>‹#›</a:t>
            </a:fld>
            <a:endParaRPr lang="en-US"/>
          </a:p>
        </p:txBody>
      </p:sp>
    </p:spTree>
    <p:extLst>
      <p:ext uri="{BB962C8B-B14F-4D97-AF65-F5344CB8AC3E}">
        <p14:creationId xmlns:p14="http://schemas.microsoft.com/office/powerpoint/2010/main" val="1979131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5077894-FB75-446E-BAAA-211CA285661C}" type="datetimeFigureOut">
              <a:rPr lang="en-US" smtClean="0"/>
              <a:t>4/7/2020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75E181-F453-457B-B888-A8848F627BD1}" type="slidenum">
              <a:rPr lang="en-US" smtClean="0"/>
              <a:t>‹#›</a:t>
            </a:fld>
            <a:endParaRPr lang="en-US"/>
          </a:p>
        </p:txBody>
      </p:sp>
    </p:spTree>
    <p:extLst>
      <p:ext uri="{BB962C8B-B14F-4D97-AF65-F5344CB8AC3E}">
        <p14:creationId xmlns:p14="http://schemas.microsoft.com/office/powerpoint/2010/main" val="2248830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077894-FB75-446E-BAAA-211CA285661C}" type="datetimeFigureOut">
              <a:rPr lang="en-US" smtClean="0"/>
              <a:t>4/7/2020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75E181-F453-457B-B888-A8848F627BD1}" type="slidenum">
              <a:rPr lang="en-US" smtClean="0"/>
              <a:t>‹#›</a:t>
            </a:fld>
            <a:endParaRPr lang="en-US"/>
          </a:p>
        </p:txBody>
      </p:sp>
    </p:spTree>
    <p:extLst>
      <p:ext uri="{BB962C8B-B14F-4D97-AF65-F5344CB8AC3E}">
        <p14:creationId xmlns:p14="http://schemas.microsoft.com/office/powerpoint/2010/main" val="837227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077894-FB75-446E-BAAA-211CA285661C}" type="datetimeFigureOut">
              <a:rPr lang="en-US" smtClean="0"/>
              <a:t>4/7/2020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75E181-F453-457B-B888-A8848F627BD1}" type="slidenum">
              <a:rPr lang="en-US" smtClean="0"/>
              <a:t>‹#›</a:t>
            </a:fld>
            <a:endParaRPr lang="en-US"/>
          </a:p>
        </p:txBody>
      </p:sp>
    </p:spTree>
    <p:extLst>
      <p:ext uri="{BB962C8B-B14F-4D97-AF65-F5344CB8AC3E}">
        <p14:creationId xmlns:p14="http://schemas.microsoft.com/office/powerpoint/2010/main" val="3100183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077894-FB75-446E-BAAA-211CA285661C}" type="datetimeFigureOut">
              <a:rPr lang="en-US" smtClean="0"/>
              <a:t>4/7/2020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75E181-F453-457B-B888-A8848F627BD1}" type="slidenum">
              <a:rPr lang="en-US" smtClean="0"/>
              <a:t>‹#›</a:t>
            </a:fld>
            <a:endParaRPr lang="en-US"/>
          </a:p>
        </p:txBody>
      </p:sp>
    </p:spTree>
    <p:extLst>
      <p:ext uri="{BB962C8B-B14F-4D97-AF65-F5344CB8AC3E}">
        <p14:creationId xmlns:p14="http://schemas.microsoft.com/office/powerpoint/2010/main" val="601953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2-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5077894-FB75-446E-BAAA-211CA285661C}" type="datetimeFigureOut">
              <a:rPr lang="en-US" smtClean="0"/>
              <a:t>4/7/2020</a:t>
            </a:fld>
            <a:endParaRPr 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7975E181-F453-457B-B888-A8848F627BD1}" type="slidenum">
              <a:rPr lang="en-US" smtClean="0"/>
              <a:t>‹#›</a:t>
            </a:fld>
            <a:endParaRPr lang="en-US"/>
          </a:p>
        </p:txBody>
      </p:sp>
    </p:spTree>
    <p:extLst>
      <p:ext uri="{BB962C8B-B14F-4D97-AF65-F5344CB8AC3E}">
        <p14:creationId xmlns:p14="http://schemas.microsoft.com/office/powerpoint/2010/main" val="643908388"/>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0" r:id="rId15"/>
    <p:sldLayoutId id="2147483831" r:id="rId16"/>
    <p:sldLayoutId id="2147483832"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E889D7-05B1-4481-8D73-887CBE2288ED}"/>
              </a:ext>
            </a:extLst>
          </p:cNvPr>
          <p:cNvSpPr>
            <a:spLocks noGrp="1"/>
          </p:cNvSpPr>
          <p:nvPr>
            <p:ph type="title"/>
          </p:nvPr>
        </p:nvSpPr>
        <p:spPr>
          <a:xfrm>
            <a:off x="3264089" y="464122"/>
            <a:ext cx="8610600" cy="1293028"/>
          </a:xfrm>
        </p:spPr>
        <p:txBody>
          <a:bodyPr/>
          <a:lstStyle/>
          <a:p>
            <a:r>
              <a:rPr lang="en-US" b="1" dirty="0"/>
              <a:t>Science Express Spectral Tubes</a:t>
            </a:r>
          </a:p>
        </p:txBody>
      </p:sp>
      <p:sp>
        <p:nvSpPr>
          <p:cNvPr id="5" name="TextBox 4">
            <a:extLst>
              <a:ext uri="{FF2B5EF4-FFF2-40B4-BE49-F238E27FC236}">
                <a16:creationId xmlns:a16="http://schemas.microsoft.com/office/drawing/2014/main" id="{545F3BD7-25E0-441C-BD77-5D56C865788E}"/>
              </a:ext>
            </a:extLst>
          </p:cNvPr>
          <p:cNvSpPr txBox="1"/>
          <p:nvPr/>
        </p:nvSpPr>
        <p:spPr>
          <a:xfrm>
            <a:off x="313899" y="1624084"/>
            <a:ext cx="11723426" cy="452431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Spectral tubes contain gases that emit light when high voltage electricity is passed through them. A neon sign would be an example of this phenomenon. Different molecules will emit different colors of light when electricity is passed through them. The wavelengths of light emitted are called the emission spectrum. Each molecule has a unique emission spectrum. The molecules present in an unknown sample can be determined by viewing the sample’s emission spectrum and comparing it to the spectra of known samples.</a:t>
            </a:r>
          </a:p>
        </p:txBody>
      </p:sp>
    </p:spTree>
    <p:extLst>
      <p:ext uri="{BB962C8B-B14F-4D97-AF65-F5344CB8AC3E}">
        <p14:creationId xmlns:p14="http://schemas.microsoft.com/office/powerpoint/2010/main" val="39688370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3EB8-F525-45CD-BF07-F669A6BE593D}"/>
              </a:ext>
            </a:extLst>
          </p:cNvPr>
          <p:cNvSpPr>
            <a:spLocks noGrp="1"/>
          </p:cNvSpPr>
          <p:nvPr>
            <p:ph type="title"/>
          </p:nvPr>
        </p:nvSpPr>
        <p:spPr>
          <a:xfrm>
            <a:off x="5636525" y="218463"/>
            <a:ext cx="6388290" cy="1293028"/>
          </a:xfrm>
        </p:spPr>
        <p:txBody>
          <a:bodyPr>
            <a:noAutofit/>
          </a:bodyPr>
          <a:lstStyle/>
          <a:p>
            <a:pPr algn="ctr"/>
            <a:r>
              <a:rPr lang="en-US" sz="8800" b="1" dirty="0">
                <a:latin typeface="Calibri" panose="020F0502020204030204" pitchFamily="34" charset="0"/>
                <a:cs typeface="Calibri" panose="020F0502020204030204" pitchFamily="34" charset="0"/>
              </a:rPr>
              <a:t>Neon</a:t>
            </a:r>
          </a:p>
        </p:txBody>
      </p:sp>
      <p:sp>
        <p:nvSpPr>
          <p:cNvPr id="7" name="TextBox 6">
            <a:extLst>
              <a:ext uri="{FF2B5EF4-FFF2-40B4-BE49-F238E27FC236}">
                <a16:creationId xmlns:a16="http://schemas.microsoft.com/office/drawing/2014/main" id="{00DADD9A-091E-4687-951A-23234637B32C}"/>
              </a:ext>
            </a:extLst>
          </p:cNvPr>
          <p:cNvSpPr txBox="1"/>
          <p:nvPr/>
        </p:nvSpPr>
        <p:spPr>
          <a:xfrm>
            <a:off x="286603" y="2396741"/>
            <a:ext cx="11738212" cy="523220"/>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Visible spectrophotometer							Linear diffraction grating</a:t>
            </a:r>
          </a:p>
        </p:txBody>
      </p:sp>
      <p:pic>
        <p:nvPicPr>
          <p:cNvPr id="5" name="Picture 4" descr="A screen shot of a computer&#10;&#10;Description automatically generated">
            <a:extLst>
              <a:ext uri="{FF2B5EF4-FFF2-40B4-BE49-F238E27FC236}">
                <a16:creationId xmlns:a16="http://schemas.microsoft.com/office/drawing/2014/main" id="{1E53D880-9414-4ECE-8111-2D28D13E8B5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 y="2919962"/>
            <a:ext cx="6096000" cy="3472372"/>
          </a:xfrm>
          <a:prstGeom prst="rect">
            <a:avLst/>
          </a:prstGeom>
        </p:spPr>
      </p:pic>
      <p:pic>
        <p:nvPicPr>
          <p:cNvPr id="9" name="Picture 8" descr="A picture containing outdoor, train, track, light&#10;&#10;Description automatically generated">
            <a:extLst>
              <a:ext uri="{FF2B5EF4-FFF2-40B4-BE49-F238E27FC236}">
                <a16:creationId xmlns:a16="http://schemas.microsoft.com/office/drawing/2014/main" id="{D76F4FF4-8189-4B6B-8B06-FD1A21F003C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96000" y="2919962"/>
            <a:ext cx="6095999" cy="3472372"/>
          </a:xfrm>
          <a:prstGeom prst="rect">
            <a:avLst/>
          </a:prstGeom>
        </p:spPr>
      </p:pic>
    </p:spTree>
    <p:extLst>
      <p:ext uri="{BB962C8B-B14F-4D97-AF65-F5344CB8AC3E}">
        <p14:creationId xmlns:p14="http://schemas.microsoft.com/office/powerpoint/2010/main" val="2805335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3EB8-F525-45CD-BF07-F669A6BE593D}"/>
              </a:ext>
            </a:extLst>
          </p:cNvPr>
          <p:cNvSpPr>
            <a:spLocks noGrp="1"/>
          </p:cNvSpPr>
          <p:nvPr>
            <p:ph type="title"/>
          </p:nvPr>
        </p:nvSpPr>
        <p:spPr>
          <a:xfrm>
            <a:off x="5636525" y="218463"/>
            <a:ext cx="6388290" cy="1293028"/>
          </a:xfrm>
        </p:spPr>
        <p:txBody>
          <a:bodyPr>
            <a:noAutofit/>
          </a:bodyPr>
          <a:lstStyle/>
          <a:p>
            <a:pPr algn="ctr"/>
            <a:r>
              <a:rPr lang="en-US" sz="9600" b="1" dirty="0">
                <a:latin typeface="Calibri" panose="020F0502020204030204" pitchFamily="34" charset="0"/>
                <a:cs typeface="Calibri" panose="020F0502020204030204" pitchFamily="34" charset="0"/>
              </a:rPr>
              <a:t>Air</a:t>
            </a:r>
          </a:p>
        </p:txBody>
      </p:sp>
      <p:sp>
        <p:nvSpPr>
          <p:cNvPr id="7" name="TextBox 6">
            <a:extLst>
              <a:ext uri="{FF2B5EF4-FFF2-40B4-BE49-F238E27FC236}">
                <a16:creationId xmlns:a16="http://schemas.microsoft.com/office/drawing/2014/main" id="{00DADD9A-091E-4687-951A-23234637B32C}"/>
              </a:ext>
            </a:extLst>
          </p:cNvPr>
          <p:cNvSpPr txBox="1"/>
          <p:nvPr/>
        </p:nvSpPr>
        <p:spPr>
          <a:xfrm>
            <a:off x="286603" y="2396741"/>
            <a:ext cx="11738212" cy="523220"/>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Visible spectrophotometer							Linear diffraction grating</a:t>
            </a:r>
          </a:p>
        </p:txBody>
      </p:sp>
      <p:pic>
        <p:nvPicPr>
          <p:cNvPr id="5" name="Picture 4" descr="A picture containing display, computer, desk, table&#10;&#10;Description automatically generated">
            <a:extLst>
              <a:ext uri="{FF2B5EF4-FFF2-40B4-BE49-F238E27FC236}">
                <a16:creationId xmlns:a16="http://schemas.microsoft.com/office/drawing/2014/main" id="{17A15F19-C92F-4D7B-B6BA-CC1CBD3A22A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3205645"/>
            <a:ext cx="5977719" cy="3186688"/>
          </a:xfrm>
          <a:prstGeom prst="rect">
            <a:avLst/>
          </a:prstGeom>
        </p:spPr>
      </p:pic>
      <p:pic>
        <p:nvPicPr>
          <p:cNvPr id="9" name="Picture 8" descr="A picture containing outdoor, light, sitting, traffic&#10;&#10;Description automatically generated">
            <a:extLst>
              <a:ext uri="{FF2B5EF4-FFF2-40B4-BE49-F238E27FC236}">
                <a16:creationId xmlns:a16="http://schemas.microsoft.com/office/drawing/2014/main" id="{8BDCC273-DD12-4788-9493-5A6F1C3F761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77719" y="3205645"/>
            <a:ext cx="6214281" cy="3186688"/>
          </a:xfrm>
          <a:prstGeom prst="rect">
            <a:avLst/>
          </a:prstGeom>
        </p:spPr>
      </p:pic>
    </p:spTree>
    <p:extLst>
      <p:ext uri="{BB962C8B-B14F-4D97-AF65-F5344CB8AC3E}">
        <p14:creationId xmlns:p14="http://schemas.microsoft.com/office/powerpoint/2010/main" val="3378946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B9A883-DE8D-4284-AC62-C21A0C05EB9A}"/>
              </a:ext>
            </a:extLst>
          </p:cNvPr>
          <p:cNvSpPr txBox="1"/>
          <p:nvPr/>
        </p:nvSpPr>
        <p:spPr>
          <a:xfrm>
            <a:off x="113731" y="1997839"/>
            <a:ext cx="11955439" cy="2862322"/>
          </a:xfrm>
          <a:prstGeom prst="rect">
            <a:avLst/>
          </a:prstGeom>
          <a:noFill/>
        </p:spPr>
        <p:txBody>
          <a:bodyPr wrap="square" rtlCol="0">
            <a:spAutoFit/>
          </a:bodyPr>
          <a:lstStyle/>
          <a:p>
            <a:pPr algn="ctr"/>
            <a:r>
              <a:rPr lang="en-US" sz="6000" b="1" dirty="0">
                <a:latin typeface="Calibri" panose="020F0502020204030204" pitchFamily="34" charset="0"/>
                <a:cs typeface="Calibri" panose="020F0502020204030204" pitchFamily="34" charset="0"/>
              </a:rPr>
              <a:t>This presentation was produced by:</a:t>
            </a:r>
          </a:p>
          <a:p>
            <a:pPr algn="ctr"/>
            <a:r>
              <a:rPr lang="en-US" sz="6000" b="1" dirty="0">
                <a:latin typeface="Calibri" panose="020F0502020204030204" pitchFamily="34" charset="0"/>
                <a:cs typeface="Calibri" panose="020F0502020204030204" pitchFamily="34" charset="0"/>
              </a:rPr>
              <a:t>The Purdue University</a:t>
            </a:r>
          </a:p>
          <a:p>
            <a:pPr algn="ctr"/>
            <a:r>
              <a:rPr lang="en-US" sz="6000" b="1" dirty="0">
                <a:latin typeface="Calibri" panose="020F0502020204030204" pitchFamily="34" charset="0"/>
                <a:cs typeface="Calibri" panose="020F0502020204030204" pitchFamily="34" charset="0"/>
              </a:rPr>
              <a:t>Science Express Program</a:t>
            </a:r>
          </a:p>
        </p:txBody>
      </p:sp>
      <p:pic>
        <p:nvPicPr>
          <p:cNvPr id="4" name="Picture 3" descr="A close up of a logo&#10;&#10;Description automatically generated">
            <a:extLst>
              <a:ext uri="{FF2B5EF4-FFF2-40B4-BE49-F238E27FC236}">
                <a16:creationId xmlns:a16="http://schemas.microsoft.com/office/drawing/2014/main" id="{B98B1B42-2DF9-48CB-B472-7A8732563E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0795" y="5044338"/>
            <a:ext cx="4530409" cy="1585643"/>
          </a:xfrm>
          <a:prstGeom prst="rect">
            <a:avLst/>
          </a:prstGeom>
        </p:spPr>
      </p:pic>
    </p:spTree>
    <p:extLst>
      <p:ext uri="{BB962C8B-B14F-4D97-AF65-F5344CB8AC3E}">
        <p14:creationId xmlns:p14="http://schemas.microsoft.com/office/powerpoint/2010/main" val="3574696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2DABBF-6FA3-478D-B6A8-1C791BA52C10}"/>
              </a:ext>
            </a:extLst>
          </p:cNvPr>
          <p:cNvSpPr txBox="1"/>
          <p:nvPr/>
        </p:nvSpPr>
        <p:spPr>
          <a:xfrm>
            <a:off x="998621" y="1165392"/>
            <a:ext cx="10194758" cy="1323439"/>
          </a:xfrm>
          <a:prstGeom prst="rect">
            <a:avLst/>
          </a:prstGeom>
          <a:noFill/>
        </p:spPr>
        <p:txBody>
          <a:bodyPr wrap="square" rtlCol="0">
            <a:spAutoFit/>
          </a:bodyPr>
          <a:lstStyle/>
          <a:p>
            <a:r>
              <a:rPr lang="en-US" sz="2000" b="1" dirty="0">
                <a:latin typeface="Calibri" panose="020F0502020204030204" pitchFamily="34" charset="0"/>
                <a:cs typeface="Calibri" panose="020F0502020204030204" pitchFamily="34" charset="0"/>
              </a:rPr>
              <a:t>To get a gas to emit visible light, a high voltage must be passed through it. A spectral tube holder is a device that can take electricity from an electrical outlet and greatly increase the voltage before passing it through a spectral tube that contains the gas sample to be viewed. Click on the video below to see how it works.</a:t>
            </a:r>
            <a:endParaRPr lang="en-US" sz="2000" dirty="0"/>
          </a:p>
        </p:txBody>
      </p:sp>
      <p:pic>
        <p:nvPicPr>
          <p:cNvPr id="2" name="Spectral Tubes - S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56769" y="2488831"/>
            <a:ext cx="7278461" cy="4090938"/>
          </a:xfrm>
          <a:prstGeom prst="rect">
            <a:avLst/>
          </a:prstGeom>
        </p:spPr>
      </p:pic>
    </p:spTree>
    <p:extLst>
      <p:ext uri="{BB962C8B-B14F-4D97-AF65-F5344CB8AC3E}">
        <p14:creationId xmlns:p14="http://schemas.microsoft.com/office/powerpoint/2010/main" val="26568177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computer&#10;&#10;Description automatically generated">
            <a:extLst>
              <a:ext uri="{FF2B5EF4-FFF2-40B4-BE49-F238E27FC236}">
                <a16:creationId xmlns:a16="http://schemas.microsoft.com/office/drawing/2014/main" id="{BA35E561-46F5-4886-8D24-0281D87E2F4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001624" y="2721632"/>
            <a:ext cx="8270459" cy="4020362"/>
          </a:xfrm>
          <a:prstGeom prst="rect">
            <a:avLst/>
          </a:prstGeom>
        </p:spPr>
      </p:pic>
      <p:sp>
        <p:nvSpPr>
          <p:cNvPr id="5" name="TextBox 4">
            <a:extLst>
              <a:ext uri="{FF2B5EF4-FFF2-40B4-BE49-F238E27FC236}">
                <a16:creationId xmlns:a16="http://schemas.microsoft.com/office/drawing/2014/main" id="{F1F841F8-3363-4AE3-8BD6-FC7F70B60A26}"/>
              </a:ext>
            </a:extLst>
          </p:cNvPr>
          <p:cNvSpPr txBox="1"/>
          <p:nvPr/>
        </p:nvSpPr>
        <p:spPr>
          <a:xfrm>
            <a:off x="4339988" y="4274389"/>
            <a:ext cx="2511188" cy="338554"/>
          </a:xfrm>
          <a:prstGeom prst="rect">
            <a:avLst/>
          </a:prstGeom>
          <a:noFill/>
        </p:spPr>
        <p:txBody>
          <a:bodyPr wrap="square" rtlCol="0">
            <a:spAutoFit/>
          </a:bodyPr>
          <a:lstStyle/>
          <a:p>
            <a:r>
              <a:rPr lang="en-US" sz="1600" b="1" dirty="0">
                <a:solidFill>
                  <a:schemeClr val="bg1"/>
                </a:solidFill>
                <a:latin typeface="Calibri" panose="020F0502020204030204" pitchFamily="34" charset="0"/>
                <a:cs typeface="Calibri" panose="020F0502020204030204" pitchFamily="34" charset="0"/>
              </a:rPr>
              <a:t>Visible Spectrophotometer</a:t>
            </a:r>
          </a:p>
        </p:txBody>
      </p:sp>
      <p:sp>
        <p:nvSpPr>
          <p:cNvPr id="6" name="TextBox 5">
            <a:extLst>
              <a:ext uri="{FF2B5EF4-FFF2-40B4-BE49-F238E27FC236}">
                <a16:creationId xmlns:a16="http://schemas.microsoft.com/office/drawing/2014/main" id="{1F39AA19-1E23-43BD-93A3-C3B64FA0AB0C}"/>
              </a:ext>
            </a:extLst>
          </p:cNvPr>
          <p:cNvSpPr txBox="1"/>
          <p:nvPr/>
        </p:nvSpPr>
        <p:spPr>
          <a:xfrm>
            <a:off x="2429300" y="5777438"/>
            <a:ext cx="2511188"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linear diffraction grating</a:t>
            </a:r>
          </a:p>
        </p:txBody>
      </p:sp>
      <p:sp>
        <p:nvSpPr>
          <p:cNvPr id="7" name="Arrow: Down 6">
            <a:extLst>
              <a:ext uri="{FF2B5EF4-FFF2-40B4-BE49-F238E27FC236}">
                <a16:creationId xmlns:a16="http://schemas.microsoft.com/office/drawing/2014/main" id="{2593DFAC-EB5D-4005-80D3-DADF4174DB94}"/>
              </a:ext>
            </a:extLst>
          </p:cNvPr>
          <p:cNvSpPr/>
          <p:nvPr/>
        </p:nvSpPr>
        <p:spPr>
          <a:xfrm>
            <a:off x="5404513" y="4612943"/>
            <a:ext cx="382138" cy="436458"/>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8" name="Arrow: Right 7">
            <a:extLst>
              <a:ext uri="{FF2B5EF4-FFF2-40B4-BE49-F238E27FC236}">
                <a16:creationId xmlns:a16="http://schemas.microsoft.com/office/drawing/2014/main" id="{C826D88B-27CD-43D5-9909-B8EE037EDC57}"/>
              </a:ext>
            </a:extLst>
          </p:cNvPr>
          <p:cNvSpPr/>
          <p:nvPr/>
        </p:nvSpPr>
        <p:spPr>
          <a:xfrm>
            <a:off x="4931434" y="5905605"/>
            <a:ext cx="382138" cy="184666"/>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D393434-C2DA-4D7B-950E-9D175A5EF48E}"/>
              </a:ext>
            </a:extLst>
          </p:cNvPr>
          <p:cNvSpPr txBox="1"/>
          <p:nvPr/>
        </p:nvSpPr>
        <p:spPr>
          <a:xfrm>
            <a:off x="2497539" y="3080573"/>
            <a:ext cx="2374710"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Spectral tube holder</a:t>
            </a:r>
          </a:p>
        </p:txBody>
      </p:sp>
      <p:sp>
        <p:nvSpPr>
          <p:cNvPr id="10" name="Arrow: Down 9">
            <a:extLst>
              <a:ext uri="{FF2B5EF4-FFF2-40B4-BE49-F238E27FC236}">
                <a16:creationId xmlns:a16="http://schemas.microsoft.com/office/drawing/2014/main" id="{34835C6C-0ABF-43BC-8591-B40F894BF332}"/>
              </a:ext>
            </a:extLst>
          </p:cNvPr>
          <p:cNvSpPr/>
          <p:nvPr/>
        </p:nvSpPr>
        <p:spPr>
          <a:xfrm>
            <a:off x="3466529" y="3465750"/>
            <a:ext cx="218365" cy="369332"/>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834F9A5-6342-49E0-A12C-FC41EB3899CA}"/>
              </a:ext>
            </a:extLst>
          </p:cNvPr>
          <p:cNvSpPr txBox="1"/>
          <p:nvPr/>
        </p:nvSpPr>
        <p:spPr>
          <a:xfrm>
            <a:off x="498142" y="1336637"/>
            <a:ext cx="11191164" cy="1384995"/>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In this demonstration emission spectra will be observed with a linear diffraction grating card and with a visible spectrophotometer. Both are shown in the picture below.</a:t>
            </a:r>
            <a:endParaRPr lang="en-US" sz="2800" dirty="0"/>
          </a:p>
        </p:txBody>
      </p:sp>
    </p:spTree>
    <p:extLst>
      <p:ext uri="{BB962C8B-B14F-4D97-AF65-F5344CB8AC3E}">
        <p14:creationId xmlns:p14="http://schemas.microsoft.com/office/powerpoint/2010/main" val="19698671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9D56BA-5240-4FA9-94F8-64319E885CE6}"/>
              </a:ext>
            </a:extLst>
          </p:cNvPr>
          <p:cNvSpPr txBox="1"/>
          <p:nvPr/>
        </p:nvSpPr>
        <p:spPr>
          <a:xfrm>
            <a:off x="327546" y="1555845"/>
            <a:ext cx="11750723" cy="4832092"/>
          </a:xfrm>
          <a:prstGeom prst="rect">
            <a:avLst/>
          </a:prstGeom>
          <a:noFill/>
        </p:spPr>
        <p:txBody>
          <a:bodyPr wrap="square" rtlCol="0">
            <a:spAutoFit/>
          </a:bodyPr>
          <a:lstStyle/>
          <a:p>
            <a:r>
              <a:rPr lang="en-US" sz="4400" b="1" dirty="0">
                <a:latin typeface="Calibri" panose="020F0502020204030204" pitchFamily="34" charset="0"/>
                <a:cs typeface="Calibri" panose="020F0502020204030204" pitchFamily="34" charset="0"/>
              </a:rPr>
              <a:t>The next slides will show the emission spectra of 7 different gas: carbon dioxide, helium, nitrogen, hydrogen, argon, helium, and air. The spectra from the visible spectrophotometer and a linear diffraction grating will be shown. Note that the spectra of the spectrophotometer and diffraction grating are backwards from each other.</a:t>
            </a:r>
          </a:p>
        </p:txBody>
      </p:sp>
    </p:spTree>
    <p:extLst>
      <p:ext uri="{BB962C8B-B14F-4D97-AF65-F5344CB8AC3E}">
        <p14:creationId xmlns:p14="http://schemas.microsoft.com/office/powerpoint/2010/main" val="4574079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3EB8-F525-45CD-BF07-F669A6BE593D}"/>
              </a:ext>
            </a:extLst>
          </p:cNvPr>
          <p:cNvSpPr>
            <a:spLocks noGrp="1"/>
          </p:cNvSpPr>
          <p:nvPr>
            <p:ph type="title"/>
          </p:nvPr>
        </p:nvSpPr>
        <p:spPr>
          <a:xfrm>
            <a:off x="5636525" y="218463"/>
            <a:ext cx="6388290" cy="1293028"/>
          </a:xfrm>
        </p:spPr>
        <p:txBody>
          <a:bodyPr>
            <a:normAutofit/>
          </a:bodyPr>
          <a:lstStyle/>
          <a:p>
            <a:pPr algn="ctr"/>
            <a:r>
              <a:rPr lang="en-US" sz="5400" b="1" dirty="0">
                <a:latin typeface="Calibri" panose="020F0502020204030204" pitchFamily="34" charset="0"/>
                <a:cs typeface="Calibri" panose="020F0502020204030204" pitchFamily="34" charset="0"/>
              </a:rPr>
              <a:t>Carbon Dioxide</a:t>
            </a:r>
          </a:p>
        </p:txBody>
      </p:sp>
      <p:pic>
        <p:nvPicPr>
          <p:cNvPr id="4" name="Picture 3" descr="A picture containing monitor, computer, table, sitting&#10;&#10;Description automatically generated">
            <a:extLst>
              <a:ext uri="{FF2B5EF4-FFF2-40B4-BE49-F238E27FC236}">
                <a16:creationId xmlns:a16="http://schemas.microsoft.com/office/drawing/2014/main" id="{55F0FA36-7780-45D8-B38E-82176E63EA5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3181572"/>
            <a:ext cx="6117056" cy="2973569"/>
          </a:xfrm>
          <a:prstGeom prst="rect">
            <a:avLst/>
          </a:prstGeom>
        </p:spPr>
      </p:pic>
      <p:pic>
        <p:nvPicPr>
          <p:cNvPr id="6" name="Picture 5" descr="A picture containing object, light, street, dark&#10;&#10;Description automatically generated">
            <a:extLst>
              <a:ext uri="{FF2B5EF4-FFF2-40B4-BE49-F238E27FC236}">
                <a16:creationId xmlns:a16="http://schemas.microsoft.com/office/drawing/2014/main" id="{E1A53452-B385-4A9F-A225-54ABA216EA3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07760" y="3181571"/>
            <a:ext cx="6117055" cy="2973569"/>
          </a:xfrm>
          <a:prstGeom prst="rect">
            <a:avLst/>
          </a:prstGeom>
        </p:spPr>
      </p:pic>
      <p:sp>
        <p:nvSpPr>
          <p:cNvPr id="7" name="TextBox 6">
            <a:extLst>
              <a:ext uri="{FF2B5EF4-FFF2-40B4-BE49-F238E27FC236}">
                <a16:creationId xmlns:a16="http://schemas.microsoft.com/office/drawing/2014/main" id="{00DADD9A-091E-4687-951A-23234637B32C}"/>
              </a:ext>
            </a:extLst>
          </p:cNvPr>
          <p:cNvSpPr txBox="1"/>
          <p:nvPr/>
        </p:nvSpPr>
        <p:spPr>
          <a:xfrm>
            <a:off x="286603" y="2396741"/>
            <a:ext cx="11738212" cy="523220"/>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Visible spectrophotometer							Linear diffraction grating</a:t>
            </a:r>
          </a:p>
        </p:txBody>
      </p:sp>
    </p:spTree>
    <p:extLst>
      <p:ext uri="{BB962C8B-B14F-4D97-AF65-F5344CB8AC3E}">
        <p14:creationId xmlns:p14="http://schemas.microsoft.com/office/powerpoint/2010/main" val="1980352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3EB8-F525-45CD-BF07-F669A6BE593D}"/>
              </a:ext>
            </a:extLst>
          </p:cNvPr>
          <p:cNvSpPr>
            <a:spLocks noGrp="1"/>
          </p:cNvSpPr>
          <p:nvPr>
            <p:ph type="title"/>
          </p:nvPr>
        </p:nvSpPr>
        <p:spPr>
          <a:xfrm>
            <a:off x="5636525" y="218463"/>
            <a:ext cx="6388290" cy="1293028"/>
          </a:xfrm>
        </p:spPr>
        <p:txBody>
          <a:bodyPr>
            <a:normAutofit/>
          </a:bodyPr>
          <a:lstStyle/>
          <a:p>
            <a:pPr algn="ctr"/>
            <a:r>
              <a:rPr lang="en-US" sz="7200" b="1" dirty="0">
                <a:latin typeface="Calibri" panose="020F0502020204030204" pitchFamily="34" charset="0"/>
                <a:cs typeface="Calibri" panose="020F0502020204030204" pitchFamily="34" charset="0"/>
              </a:rPr>
              <a:t>Helium</a:t>
            </a:r>
          </a:p>
        </p:txBody>
      </p:sp>
      <p:sp>
        <p:nvSpPr>
          <p:cNvPr id="7" name="TextBox 6">
            <a:extLst>
              <a:ext uri="{FF2B5EF4-FFF2-40B4-BE49-F238E27FC236}">
                <a16:creationId xmlns:a16="http://schemas.microsoft.com/office/drawing/2014/main" id="{00DADD9A-091E-4687-951A-23234637B32C}"/>
              </a:ext>
            </a:extLst>
          </p:cNvPr>
          <p:cNvSpPr txBox="1"/>
          <p:nvPr/>
        </p:nvSpPr>
        <p:spPr>
          <a:xfrm>
            <a:off x="286603" y="2628753"/>
            <a:ext cx="11738212" cy="523220"/>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Visible spectrophotometer							Linear diffraction grating</a:t>
            </a:r>
          </a:p>
        </p:txBody>
      </p:sp>
      <p:pic>
        <p:nvPicPr>
          <p:cNvPr id="5" name="Picture 4" descr="A picture containing electronics, computer, desk, monitor&#10;&#10;Description automatically generated">
            <a:extLst>
              <a:ext uri="{FF2B5EF4-FFF2-40B4-BE49-F238E27FC236}">
                <a16:creationId xmlns:a16="http://schemas.microsoft.com/office/drawing/2014/main" id="{73FBACFD-55B1-41E0-A742-03E646E1385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3340542"/>
            <a:ext cx="6277970" cy="3051791"/>
          </a:xfrm>
          <a:prstGeom prst="rect">
            <a:avLst/>
          </a:prstGeom>
        </p:spPr>
      </p:pic>
      <p:pic>
        <p:nvPicPr>
          <p:cNvPr id="9" name="Picture 8" descr="A bright light at night&#10;&#10;Description automatically generated">
            <a:extLst>
              <a:ext uri="{FF2B5EF4-FFF2-40B4-BE49-F238E27FC236}">
                <a16:creationId xmlns:a16="http://schemas.microsoft.com/office/drawing/2014/main" id="{A0C2521A-4B4C-4736-80F4-3DF4D002370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277970" y="3340542"/>
            <a:ext cx="5914030" cy="3051791"/>
          </a:xfrm>
          <a:prstGeom prst="rect">
            <a:avLst/>
          </a:prstGeom>
        </p:spPr>
      </p:pic>
    </p:spTree>
    <p:extLst>
      <p:ext uri="{BB962C8B-B14F-4D97-AF65-F5344CB8AC3E}">
        <p14:creationId xmlns:p14="http://schemas.microsoft.com/office/powerpoint/2010/main" val="169973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3EB8-F525-45CD-BF07-F669A6BE593D}"/>
              </a:ext>
            </a:extLst>
          </p:cNvPr>
          <p:cNvSpPr>
            <a:spLocks noGrp="1"/>
          </p:cNvSpPr>
          <p:nvPr>
            <p:ph type="title"/>
          </p:nvPr>
        </p:nvSpPr>
        <p:spPr>
          <a:xfrm>
            <a:off x="5636525" y="218463"/>
            <a:ext cx="6388290" cy="1293028"/>
          </a:xfrm>
        </p:spPr>
        <p:txBody>
          <a:bodyPr>
            <a:normAutofit/>
          </a:bodyPr>
          <a:lstStyle/>
          <a:p>
            <a:pPr algn="ctr"/>
            <a:r>
              <a:rPr lang="en-US" sz="7200" b="1" dirty="0">
                <a:latin typeface="Calibri" panose="020F0502020204030204" pitchFamily="34" charset="0"/>
                <a:cs typeface="Calibri" panose="020F0502020204030204" pitchFamily="34" charset="0"/>
              </a:rPr>
              <a:t>Nitrogen</a:t>
            </a:r>
          </a:p>
        </p:txBody>
      </p:sp>
      <p:sp>
        <p:nvSpPr>
          <p:cNvPr id="7" name="TextBox 6">
            <a:extLst>
              <a:ext uri="{FF2B5EF4-FFF2-40B4-BE49-F238E27FC236}">
                <a16:creationId xmlns:a16="http://schemas.microsoft.com/office/drawing/2014/main" id="{00DADD9A-091E-4687-951A-23234637B32C}"/>
              </a:ext>
            </a:extLst>
          </p:cNvPr>
          <p:cNvSpPr txBox="1"/>
          <p:nvPr/>
        </p:nvSpPr>
        <p:spPr>
          <a:xfrm>
            <a:off x="286603" y="2396741"/>
            <a:ext cx="11738212" cy="523220"/>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Visible spectrophotometer							Linear diffraction grating</a:t>
            </a:r>
          </a:p>
        </p:txBody>
      </p:sp>
      <p:pic>
        <p:nvPicPr>
          <p:cNvPr id="5" name="Picture 4" descr="A picture containing text, monitor, computer, desk&#10;&#10;Description automatically generated">
            <a:extLst>
              <a:ext uri="{FF2B5EF4-FFF2-40B4-BE49-F238E27FC236}">
                <a16:creationId xmlns:a16="http://schemas.microsoft.com/office/drawing/2014/main" id="{F4594670-47AD-45C0-AAA8-01E5A5E3446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2919962"/>
            <a:ext cx="6095999" cy="3472372"/>
          </a:xfrm>
          <a:prstGeom prst="rect">
            <a:avLst/>
          </a:prstGeom>
        </p:spPr>
      </p:pic>
      <p:pic>
        <p:nvPicPr>
          <p:cNvPr id="9" name="Picture 8" descr="A picture containing outdoor, light, dark, traffic&#10;&#10;Description automatically generated">
            <a:extLst>
              <a:ext uri="{FF2B5EF4-FFF2-40B4-BE49-F238E27FC236}">
                <a16:creationId xmlns:a16="http://schemas.microsoft.com/office/drawing/2014/main" id="{1336937D-71C2-42F1-A082-D4980A99410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95999" y="2919961"/>
            <a:ext cx="6096000" cy="3472372"/>
          </a:xfrm>
          <a:prstGeom prst="rect">
            <a:avLst/>
          </a:prstGeom>
        </p:spPr>
      </p:pic>
    </p:spTree>
    <p:extLst>
      <p:ext uri="{BB962C8B-B14F-4D97-AF65-F5344CB8AC3E}">
        <p14:creationId xmlns:p14="http://schemas.microsoft.com/office/powerpoint/2010/main" val="207722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3EB8-F525-45CD-BF07-F669A6BE593D}"/>
              </a:ext>
            </a:extLst>
          </p:cNvPr>
          <p:cNvSpPr>
            <a:spLocks noGrp="1"/>
          </p:cNvSpPr>
          <p:nvPr>
            <p:ph type="title"/>
          </p:nvPr>
        </p:nvSpPr>
        <p:spPr>
          <a:xfrm>
            <a:off x="5636525" y="218463"/>
            <a:ext cx="6388290" cy="1293028"/>
          </a:xfrm>
        </p:spPr>
        <p:txBody>
          <a:bodyPr>
            <a:normAutofit/>
          </a:bodyPr>
          <a:lstStyle/>
          <a:p>
            <a:pPr algn="ctr"/>
            <a:r>
              <a:rPr lang="en-US" sz="7200" b="1" dirty="0">
                <a:latin typeface="Calibri" panose="020F0502020204030204" pitchFamily="34" charset="0"/>
                <a:cs typeface="Calibri" panose="020F0502020204030204" pitchFamily="34" charset="0"/>
              </a:rPr>
              <a:t>Hydrogen</a:t>
            </a:r>
          </a:p>
        </p:txBody>
      </p:sp>
      <p:sp>
        <p:nvSpPr>
          <p:cNvPr id="7" name="TextBox 6">
            <a:extLst>
              <a:ext uri="{FF2B5EF4-FFF2-40B4-BE49-F238E27FC236}">
                <a16:creationId xmlns:a16="http://schemas.microsoft.com/office/drawing/2014/main" id="{00DADD9A-091E-4687-951A-23234637B32C}"/>
              </a:ext>
            </a:extLst>
          </p:cNvPr>
          <p:cNvSpPr txBox="1"/>
          <p:nvPr/>
        </p:nvSpPr>
        <p:spPr>
          <a:xfrm>
            <a:off x="286603" y="2396741"/>
            <a:ext cx="11738212" cy="523220"/>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Visible spectrophotometer							Linear diffraction grating</a:t>
            </a:r>
          </a:p>
        </p:txBody>
      </p:sp>
      <p:pic>
        <p:nvPicPr>
          <p:cNvPr id="11" name="Picture 10" descr="A screen shot of a computer&#10;&#10;Description automatically generated">
            <a:extLst>
              <a:ext uri="{FF2B5EF4-FFF2-40B4-BE49-F238E27FC236}">
                <a16:creationId xmlns:a16="http://schemas.microsoft.com/office/drawing/2014/main" id="{49DC6B07-1F22-4529-BEA3-5944325F3A0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2919961"/>
            <a:ext cx="6096000" cy="3472372"/>
          </a:xfrm>
          <a:prstGeom prst="rect">
            <a:avLst/>
          </a:prstGeom>
        </p:spPr>
      </p:pic>
      <p:pic>
        <p:nvPicPr>
          <p:cNvPr id="13" name="Picture 12" descr="A red stop light at night&#10;&#10;Description automatically generated">
            <a:extLst>
              <a:ext uri="{FF2B5EF4-FFF2-40B4-BE49-F238E27FC236}">
                <a16:creationId xmlns:a16="http://schemas.microsoft.com/office/drawing/2014/main" id="{A225D570-0B88-4D15-8992-3881932A31E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96000" y="2919962"/>
            <a:ext cx="6095999" cy="3472372"/>
          </a:xfrm>
          <a:prstGeom prst="rect">
            <a:avLst/>
          </a:prstGeom>
        </p:spPr>
      </p:pic>
    </p:spTree>
    <p:extLst>
      <p:ext uri="{BB962C8B-B14F-4D97-AF65-F5344CB8AC3E}">
        <p14:creationId xmlns:p14="http://schemas.microsoft.com/office/powerpoint/2010/main" val="1879066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3EB8-F525-45CD-BF07-F669A6BE593D}"/>
              </a:ext>
            </a:extLst>
          </p:cNvPr>
          <p:cNvSpPr>
            <a:spLocks noGrp="1"/>
          </p:cNvSpPr>
          <p:nvPr>
            <p:ph type="title"/>
          </p:nvPr>
        </p:nvSpPr>
        <p:spPr>
          <a:xfrm>
            <a:off x="5636525" y="218463"/>
            <a:ext cx="6388290" cy="1293028"/>
          </a:xfrm>
        </p:spPr>
        <p:txBody>
          <a:bodyPr>
            <a:noAutofit/>
          </a:bodyPr>
          <a:lstStyle/>
          <a:p>
            <a:pPr algn="ctr"/>
            <a:r>
              <a:rPr lang="en-US" sz="8800" b="1" dirty="0">
                <a:latin typeface="Calibri" panose="020F0502020204030204" pitchFamily="34" charset="0"/>
                <a:cs typeface="Calibri" panose="020F0502020204030204" pitchFamily="34" charset="0"/>
              </a:rPr>
              <a:t>Argon</a:t>
            </a:r>
          </a:p>
        </p:txBody>
      </p:sp>
      <p:sp>
        <p:nvSpPr>
          <p:cNvPr id="7" name="TextBox 6">
            <a:extLst>
              <a:ext uri="{FF2B5EF4-FFF2-40B4-BE49-F238E27FC236}">
                <a16:creationId xmlns:a16="http://schemas.microsoft.com/office/drawing/2014/main" id="{00DADD9A-091E-4687-951A-23234637B32C}"/>
              </a:ext>
            </a:extLst>
          </p:cNvPr>
          <p:cNvSpPr txBox="1"/>
          <p:nvPr/>
        </p:nvSpPr>
        <p:spPr>
          <a:xfrm>
            <a:off x="286603" y="2396741"/>
            <a:ext cx="11738212" cy="523220"/>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Visible spectrophotometer							Linear diffraction grating</a:t>
            </a:r>
          </a:p>
        </p:txBody>
      </p:sp>
      <p:pic>
        <p:nvPicPr>
          <p:cNvPr id="5" name="Picture 4" descr="A screen shot of a computer&#10;&#10;Description automatically generated">
            <a:extLst>
              <a:ext uri="{FF2B5EF4-FFF2-40B4-BE49-F238E27FC236}">
                <a16:creationId xmlns:a16="http://schemas.microsoft.com/office/drawing/2014/main" id="{C498E794-017B-4E41-A765-6513EF01109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2919961"/>
            <a:ext cx="6096000" cy="3472372"/>
          </a:xfrm>
          <a:prstGeom prst="rect">
            <a:avLst/>
          </a:prstGeom>
        </p:spPr>
      </p:pic>
      <p:pic>
        <p:nvPicPr>
          <p:cNvPr id="9" name="Picture 8" descr="A picture containing light, object, green, traffic&#10;&#10;Description automatically generated">
            <a:extLst>
              <a:ext uri="{FF2B5EF4-FFF2-40B4-BE49-F238E27FC236}">
                <a16:creationId xmlns:a16="http://schemas.microsoft.com/office/drawing/2014/main" id="{796424AE-673A-47A9-BA80-8B4B7CBACC0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95999" y="2919961"/>
            <a:ext cx="6096000" cy="3472372"/>
          </a:xfrm>
          <a:prstGeom prst="rect">
            <a:avLst/>
          </a:prstGeom>
        </p:spPr>
      </p:pic>
    </p:spTree>
    <p:extLst>
      <p:ext uri="{BB962C8B-B14F-4D97-AF65-F5344CB8AC3E}">
        <p14:creationId xmlns:p14="http://schemas.microsoft.com/office/powerpoint/2010/main" val="2367754477"/>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6DB8EB18-3657-4051-A897-2ED38832359E}"/>
    </a:ext>
  </a:extLst>
</a:theme>
</file>

<file path=docProps/app.xml><?xml version="1.0" encoding="utf-8"?>
<Properties xmlns="http://schemas.openxmlformats.org/officeDocument/2006/extended-properties" xmlns:vt="http://schemas.openxmlformats.org/officeDocument/2006/docPropsVTypes">
  <Template>TM04033937[[fn=Vapor Trail]]</Template>
  <TotalTime>103</TotalTime>
  <Words>356</Words>
  <Application>Microsoft Office PowerPoint</Application>
  <PresentationFormat>Widescreen</PresentationFormat>
  <Paragraphs>25</Paragraphs>
  <Slides>12</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Century Gothic</vt:lpstr>
      <vt:lpstr>Vapor Trail</vt:lpstr>
      <vt:lpstr>Science Express Spectral Tubes</vt:lpstr>
      <vt:lpstr>PowerPoint Presentation</vt:lpstr>
      <vt:lpstr>PowerPoint Presentation</vt:lpstr>
      <vt:lpstr>PowerPoint Presentation</vt:lpstr>
      <vt:lpstr>Carbon Dioxide</vt:lpstr>
      <vt:lpstr>Helium</vt:lpstr>
      <vt:lpstr>Nitrogen</vt:lpstr>
      <vt:lpstr>Hydrogen</vt:lpstr>
      <vt:lpstr>Argon</vt:lpstr>
      <vt:lpstr>Neon</vt:lpstr>
      <vt:lpstr>Air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Express Spectral Tubes</dc:title>
  <dc:creator>Zachary Grigsby</dc:creator>
  <cp:lastModifiedBy>Grigsby, Zachary P</cp:lastModifiedBy>
  <cp:revision>21</cp:revision>
  <dcterms:created xsi:type="dcterms:W3CDTF">2020-04-02T15:56:29Z</dcterms:created>
  <dcterms:modified xsi:type="dcterms:W3CDTF">2020-04-07T13:40:23Z</dcterms:modified>
</cp:coreProperties>
</file>